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56"/>
  </p:notesMasterIdLst>
  <p:sldIdLst>
    <p:sldId id="256" r:id="rId2"/>
    <p:sldId id="257" r:id="rId3"/>
    <p:sldId id="264" r:id="rId4"/>
    <p:sldId id="266" r:id="rId5"/>
    <p:sldId id="265" r:id="rId6"/>
    <p:sldId id="261" r:id="rId7"/>
    <p:sldId id="263" r:id="rId8"/>
    <p:sldId id="267" r:id="rId9"/>
    <p:sldId id="270" r:id="rId10"/>
    <p:sldId id="268" r:id="rId11"/>
    <p:sldId id="271" r:id="rId12"/>
    <p:sldId id="272" r:id="rId13"/>
    <p:sldId id="269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308" r:id="rId25"/>
    <p:sldId id="309" r:id="rId26"/>
    <p:sldId id="310" r:id="rId27"/>
    <p:sldId id="311" r:id="rId28"/>
    <p:sldId id="312" r:id="rId29"/>
    <p:sldId id="313" r:id="rId30"/>
    <p:sldId id="284" r:id="rId31"/>
    <p:sldId id="283" r:id="rId32"/>
    <p:sldId id="288" r:id="rId33"/>
    <p:sldId id="292" r:id="rId34"/>
    <p:sldId id="289" r:id="rId35"/>
    <p:sldId id="290" r:id="rId36"/>
    <p:sldId id="291" r:id="rId37"/>
    <p:sldId id="293" r:id="rId38"/>
    <p:sldId id="294" r:id="rId39"/>
    <p:sldId id="295" r:id="rId40"/>
    <p:sldId id="285" r:id="rId41"/>
    <p:sldId id="299" r:id="rId42"/>
    <p:sldId id="296" r:id="rId43"/>
    <p:sldId id="297" r:id="rId44"/>
    <p:sldId id="286" r:id="rId45"/>
    <p:sldId id="298" r:id="rId46"/>
    <p:sldId id="300" r:id="rId47"/>
    <p:sldId id="301" r:id="rId48"/>
    <p:sldId id="287" r:id="rId49"/>
    <p:sldId id="303" r:id="rId50"/>
    <p:sldId id="302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230"/>
    <a:srgbClr val="222629"/>
    <a:srgbClr val="17181B"/>
    <a:srgbClr val="659A2A"/>
    <a:srgbClr val="1C1E26"/>
    <a:srgbClr val="121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38" autoAdjust="0"/>
  </p:normalViewPr>
  <p:slideViewPr>
    <p:cSldViewPr snapToGrid="0">
      <p:cViewPr varScale="1">
        <p:scale>
          <a:sx n="68" d="100"/>
          <a:sy n="68" d="100"/>
        </p:scale>
        <p:origin x="1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CF40-2B05-43B4-97E0-390D01E3645F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10F5E-4536-480A-A578-E36FB9826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10F5E-4536-480A-A578-E36FB98266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4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1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7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337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6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73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38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95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6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2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3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8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2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7B0A19D7-9FB9-2A85-E1AC-93B35EC3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81" name="Rectangle 380">
            <a:extLst>
              <a:ext uri="{FF2B5EF4-FFF2-40B4-BE49-F238E27FC236}">
                <a16:creationId xmlns:a16="http://schemas.microsoft.com/office/drawing/2014/main" id="{BEA5D6DB-F97C-2506-F6BF-4CA5EB390C87}"/>
              </a:ext>
            </a:extLst>
          </p:cNvPr>
          <p:cNvSpPr/>
          <p:nvPr/>
        </p:nvSpPr>
        <p:spPr>
          <a:xfrm>
            <a:off x="475255" y="0"/>
            <a:ext cx="8052619" cy="6858000"/>
          </a:xfrm>
          <a:prstGeom prst="rect">
            <a:avLst/>
          </a:prstGeom>
          <a:gradFill flip="none" rotWithShape="1">
            <a:gsLst>
              <a:gs pos="0">
                <a:srgbClr val="17181B">
                  <a:alpha val="0"/>
                  <a:lumMod val="0"/>
                </a:srgbClr>
              </a:gs>
              <a:gs pos="50000">
                <a:srgbClr val="17181B"/>
              </a:gs>
              <a:gs pos="100000">
                <a:srgbClr val="222629"/>
              </a:gs>
            </a:gsLst>
            <a:lin ang="10800000" scaled="1"/>
            <a:tileRect/>
          </a:gra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F1F01-90E4-D39A-7FEC-F6F0E5480E1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8301" y="1716088"/>
            <a:ext cx="3438525" cy="11255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cap="none" baseline="0" dirty="0">
                <a:solidFill>
                  <a:schemeClr val="bg1"/>
                </a:solidFill>
              </a:rPr>
              <a:t>Module 5</a:t>
            </a:r>
            <a:br>
              <a:rPr lang="en-US" sz="3200" b="1" cap="none" baseline="0" dirty="0">
                <a:solidFill>
                  <a:schemeClr val="bg1"/>
                </a:solidFill>
              </a:rPr>
            </a:br>
            <a:r>
              <a:rPr lang="en-US" sz="3200" b="1" cap="none" baseline="0" dirty="0">
                <a:solidFill>
                  <a:schemeClr val="bg1"/>
                </a:solidFill>
              </a:rPr>
              <a:t>Implementation Plan with Tiered Architecture</a:t>
            </a:r>
            <a:br>
              <a:rPr lang="en-US" sz="3200" b="1" cap="none" baseline="0" dirty="0">
                <a:solidFill>
                  <a:schemeClr val="bg1"/>
                </a:solidFill>
              </a:rPr>
            </a:br>
            <a:endParaRPr lang="en-US" sz="3200" b="1" cap="none" baseline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23A98-A266-CEE8-F8B6-AF41673FEC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8301" y="2717800"/>
            <a:ext cx="3438525" cy="3206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0">
              <a:buNone/>
              <a:tabLst>
                <a:tab pos="2971800" algn="ctr"/>
                <a:tab pos="5943600" algn="r"/>
              </a:tabLst>
            </a:pPr>
            <a:r>
              <a:rPr lang="en-US" sz="1700" dirty="0">
                <a:solidFill>
                  <a:schemeClr val="bg1"/>
                </a:solidFill>
                <a:effectLst/>
              </a:rPr>
              <a:t>David Winter</a:t>
            </a:r>
            <a:br>
              <a:rPr lang="en-US" sz="1700" dirty="0">
                <a:solidFill>
                  <a:schemeClr val="bg1"/>
                </a:solidFill>
                <a:effectLst/>
              </a:rPr>
            </a:br>
            <a:r>
              <a:rPr lang="en-US" sz="1700" dirty="0">
                <a:solidFill>
                  <a:schemeClr val="bg1"/>
                </a:solidFill>
                <a:effectLst/>
              </a:rPr>
              <a:t>Software Development 1</a:t>
            </a:r>
            <a:br>
              <a:rPr lang="en-US" sz="1700" dirty="0">
                <a:solidFill>
                  <a:schemeClr val="bg1"/>
                </a:solidFill>
                <a:effectLst/>
              </a:rPr>
            </a:br>
            <a:r>
              <a:rPr lang="en-US" sz="1700" dirty="0">
                <a:solidFill>
                  <a:schemeClr val="bg1"/>
                </a:solidFill>
                <a:effectLst/>
              </a:rPr>
              <a:t>CEN-3024C</a:t>
            </a:r>
            <a:br>
              <a:rPr lang="en-US" sz="1700" dirty="0">
                <a:solidFill>
                  <a:schemeClr val="bg1"/>
                </a:solidFill>
                <a:effectLst/>
              </a:rPr>
            </a:br>
            <a:r>
              <a:rPr lang="en-US" sz="1700" dirty="0">
                <a:solidFill>
                  <a:schemeClr val="bg1"/>
                </a:solidFill>
                <a:effectLst/>
              </a:rPr>
              <a:t>2/08/2025</a:t>
            </a:r>
          </a:p>
        </p:txBody>
      </p:sp>
    </p:spTree>
    <p:extLst>
      <p:ext uri="{BB962C8B-B14F-4D97-AF65-F5344CB8AC3E}">
        <p14:creationId xmlns:p14="http://schemas.microsoft.com/office/powerpoint/2010/main" val="403600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AEEFF-DDB9-C67F-3C65-F4A55A66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0E9A-3BE5-710C-F659-1180CAF5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Vehicle Diagram</a:t>
            </a:r>
          </a:p>
        </p:txBody>
      </p:sp>
      <p:pic>
        <p:nvPicPr>
          <p:cNvPr id="6" name="Picture 5" descr="A screenshot of a vehicle&#10;&#10;AI-generated content may be incorrect.">
            <a:extLst>
              <a:ext uri="{FF2B5EF4-FFF2-40B4-BE49-F238E27FC236}">
                <a16:creationId xmlns:a16="http://schemas.microsoft.com/office/drawing/2014/main" id="{3AFF2868-69FF-EEBA-D094-06D11F6A4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6" y="2565579"/>
            <a:ext cx="6392789" cy="32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88DE7-6811-E30F-6D8E-FF0535FD8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04292B-1948-CF40-ACC4-B16092810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8E2FDF-EE5C-80D7-42C3-F3C77165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22A6-1964-0267-CF6C-3ADA8E9E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id: Unique identifier for the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Type of vehicle (e.g., "car", "SUV", "pickup truck").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model: Vehicle model.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year: Year of manufacture.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milage: Total mileage of the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pricePerDay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Rental price per day.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reservations: A list of Reservation objects associated with the vehicle.</a:t>
            </a:r>
          </a:p>
        </p:txBody>
      </p:sp>
    </p:spTree>
    <p:extLst>
      <p:ext uri="{BB962C8B-B14F-4D97-AF65-F5344CB8AC3E}">
        <p14:creationId xmlns:p14="http://schemas.microsoft.com/office/powerpoint/2010/main" val="16601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1BBDA-8418-B72C-0A16-C4D3335D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8AE41D-5775-9BB9-142C-A8AE006F5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DF721B-D1E8-70E7-8FC0-488E8D3E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2C5A-3500-ADB4-C6C6-38E8B972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394607"/>
            <a:ext cx="5501210" cy="5224724"/>
          </a:xfrm>
        </p:spPr>
        <p:txBody>
          <a:bodyPr anchor="ctr">
            <a:normAutofit fontScale="92500" lnSpcReduction="10000"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Constructor: Initializes a new Vehicle object.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vehicle's ID.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getCarType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type of the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getModel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vehicle model.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getYear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year of manufacture.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getMilage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total mileage.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getPricePerDay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rental price per day.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getReservations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list of reservations for the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addReservation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(reservation: Reservation): Adds a reservation to the vehicle's list.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Return Type: void for the same reason as in the User class.</a:t>
            </a:r>
          </a:p>
        </p:txBody>
      </p:sp>
    </p:spTree>
    <p:extLst>
      <p:ext uri="{BB962C8B-B14F-4D97-AF65-F5344CB8AC3E}">
        <p14:creationId xmlns:p14="http://schemas.microsoft.com/office/powerpoint/2010/main" val="253102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D338B-C867-8775-C784-6FA51211E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2B3C-ECC5-FE42-BEED-B76F156B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Vehicle Diagram</a:t>
            </a:r>
          </a:p>
        </p:txBody>
      </p:sp>
      <p:pic>
        <p:nvPicPr>
          <p:cNvPr id="7" name="Picture 6" descr="A screenshot of a reservation&#10;&#10;AI-generated content may be incorrect.">
            <a:extLst>
              <a:ext uri="{FF2B5EF4-FFF2-40B4-BE49-F238E27FC236}">
                <a16:creationId xmlns:a16="http://schemas.microsoft.com/office/drawing/2014/main" id="{EC3B4FE4-5F6B-8951-8B25-7E6450B1C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02" y="2563022"/>
            <a:ext cx="6410241" cy="32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13152-8040-202B-8068-8FEE3DE4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D8B03B-DD96-1544-D280-269C424B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98B5991-09A3-FFF2-877F-BBB412F5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0B5F-E53D-C56A-B67D-3C186191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id: Unique identifier for the reservation.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 of the user making the reservation.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 of the reserved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pickupDate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when the vehicle is picked up.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dropOffDate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when the vehicle is returned.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totalCharge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Total cost of the reservation.</a:t>
            </a:r>
          </a:p>
        </p:txBody>
      </p:sp>
    </p:spTree>
    <p:extLst>
      <p:ext uri="{BB962C8B-B14F-4D97-AF65-F5344CB8AC3E}">
        <p14:creationId xmlns:p14="http://schemas.microsoft.com/office/powerpoint/2010/main" val="188533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6D2D4-5CF5-F466-7761-31F76C25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0CE9DC-214B-A7F8-C178-12F8CA3C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198348-7900-BE3E-B30B-E2FE3DBF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FF2E-668B-A32A-B269-E5E705BD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394607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Constructor: Initializes a new Reservation object.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reservation ID.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getUserId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ID of the user who made the reservation.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getVehicleId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ID of the reserved vehicle.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getPickupDate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pickup date.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getDropOffDate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drop-off date.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getTotalCharge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total charge for the reservation.</a:t>
            </a:r>
          </a:p>
        </p:txBody>
      </p:sp>
    </p:spTree>
    <p:extLst>
      <p:ext uri="{BB962C8B-B14F-4D97-AF65-F5344CB8AC3E}">
        <p14:creationId xmlns:p14="http://schemas.microsoft.com/office/powerpoint/2010/main" val="21831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2405B-255C-1BB0-64AE-54F6085F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A60A9C9-BB30-0F77-EDF8-E7DF8A1C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157A51B-B279-7B66-7945-A52E784D0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D0F2B5-2F0F-707A-E13A-58122B76E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7CCE3F69-2CB2-2AE3-EB8D-D19F951E3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32AEEA-6C00-9048-8D23-8058055C5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2594F48-A234-12FE-7CCA-C035A30F3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8C3F1FC-84D3-DB28-37E5-032D7D6D3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B12DEFF-6BDB-4691-6FA1-1741BF2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01CC82E-2F1A-3D3C-5AF7-D313AB2E6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DAC37B1-5519-D187-EC5F-DFA0375CE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C2DC972-2F00-0C4C-8B26-1CFD7364E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Rolled blueprint designs">
            <a:extLst>
              <a:ext uri="{FF2B5EF4-FFF2-40B4-BE49-F238E27FC236}">
                <a16:creationId xmlns:a16="http://schemas.microsoft.com/office/drawing/2014/main" id="{F396A8AB-DCEA-8D63-E71B-D7D8F7E6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r="129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75442-2003-E3CD-99D7-CE65DE1E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Architecture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B63B6D-FE5D-10E3-30B5-4817E88A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F6D28A-DB0E-F99C-710B-FA227ED1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2E1A2A47-7AC3-0005-5581-EB6CE17C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56B76A93-8548-B797-6206-9516BF6A9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1300BC5E-1AA8-6BF1-F6D6-1E587C4F0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1E87A173-70DA-0496-845F-146FB6A28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7F27ADE1-91B6-E68B-E8E1-FD016696F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8BC64A7-3DD1-F515-3451-2440E46F0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F04FB607-577E-E180-681B-8A171673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F8769-1390-6BEA-7582-F03C9872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EEB77-21A3-2AC2-7E1C-0E1CC4F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D71419-32E9-C9C2-EDF9-8CD077EF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Client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3F2EE-322E-B53B-EB42-27D0C396F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for real-time vehicle reservations and account management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to scale and increase resources with increase user requests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data transactions occur on the server ensure for up-to-date information</a:t>
            </a: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1D064-E98E-4D61-8F95-27EEB3A2D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7AE1-FAAF-0F92-625B-3841AE0D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Other Considerations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39809FC-973B-5746-3AA0-3E25FE0C7F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34306"/>
              </p:ext>
            </p:extLst>
          </p:nvPr>
        </p:nvGraphicFramePr>
        <p:xfrm>
          <a:off x="677334" y="2294596"/>
          <a:ext cx="7959575" cy="3066755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562663">
                  <a:extLst>
                    <a:ext uri="{9D8B030D-6E8A-4147-A177-3AD203B41FA5}">
                      <a16:colId xmlns:a16="http://schemas.microsoft.com/office/drawing/2014/main" val="2703627235"/>
                    </a:ext>
                  </a:extLst>
                </a:gridCol>
                <a:gridCol w="3075728">
                  <a:extLst>
                    <a:ext uri="{9D8B030D-6E8A-4147-A177-3AD203B41FA5}">
                      <a16:colId xmlns:a16="http://schemas.microsoft.com/office/drawing/2014/main" val="1738850237"/>
                    </a:ext>
                  </a:extLst>
                </a:gridCol>
                <a:gridCol w="3321184">
                  <a:extLst>
                    <a:ext uri="{9D8B030D-6E8A-4147-A177-3AD203B41FA5}">
                      <a16:colId xmlns:a16="http://schemas.microsoft.com/office/drawing/2014/main" val="2243003311"/>
                    </a:ext>
                  </a:extLst>
                </a:gridCol>
              </a:tblGrid>
              <a:tr h="613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Architecture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Case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Limitations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60342587"/>
                  </a:ext>
                </a:extLst>
              </a:tr>
              <a:tr h="613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Stream-Based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Continuous data processing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Not suitable for multiuser access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92786770"/>
                  </a:ext>
                </a:extLst>
              </a:tr>
              <a:tr h="613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Repository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Data storage and retrieval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Lacks multiuser and load management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41459187"/>
                  </a:ext>
                </a:extLst>
              </a:tr>
              <a:tr h="613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Layered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Modular design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Doesn’t address multiuser interactions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69472473"/>
                  </a:ext>
                </a:extLst>
              </a:tr>
              <a:tr h="613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MVC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GUI code organization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Focuses on structure, not architecture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9653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82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11E48-3CA1-AD19-C123-83C0058D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31EE5FE-6EF1-EBCD-0472-C40B6B05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635AF9-BDF6-2FC8-9121-9318114F9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A8DB02-2632-171F-B00D-63A0E6F32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5E62E09-7D1B-67C3-A987-B8A38ED0F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39A4EFC-167C-D32E-87C0-54E2103B3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097275F-9BF9-0C37-676A-343C99DC1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AA9D559-3027-CE2D-4305-3FBDD6C5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9C0D3C61-2159-D85D-2142-1A93C8106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B7CD503-C998-0BC4-2EAD-6C666FAC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88C4C8C-FAC8-0A0D-2421-D416B5ED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396D2A-4A24-54D9-6FE7-630BDFAF6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Network Technology Background">
            <a:extLst>
              <a:ext uri="{FF2B5EF4-FFF2-40B4-BE49-F238E27FC236}">
                <a16:creationId xmlns:a16="http://schemas.microsoft.com/office/drawing/2014/main" id="{03E83BFC-527C-72F9-1D37-F74E45C84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3" r="1638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06635-F316-A754-D794-44981991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Coding Strategy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F7195-7F2D-FC90-E774-571367E7C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2E7EFC-19D1-5A79-0AF4-C6662D26A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1E3948DA-3FB6-2415-B832-989F4D927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DF16E3D-8310-1656-400A-CC4489EDC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70A1FB4D-181D-B632-45EC-49C8848C2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B6A7783-5B3B-4014-5AE6-AAC604EF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E992D444-578B-2104-AE98-D47321B24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059B7428-5ABC-7D6B-BE66-A7FBF74E6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8C168E48-737A-A969-F517-36B2FA9BE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EF14-D819-5BD0-182E-C4DFF1DF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Zoomly</a:t>
            </a:r>
            <a:br>
              <a:rPr lang="en-US" dirty="0"/>
            </a:br>
            <a:r>
              <a:rPr lang="en-US" dirty="0"/>
              <a:t>Introduction and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324E-C550-A97D-370A-E841590F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0684E-B0AF-4232-B507-DB8F1E6F3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612E2-E9C1-EE0B-AA9B-D7F2975BD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 Features</a:t>
            </a:r>
          </a:p>
          <a:p>
            <a:r>
              <a:rPr lang="en-US" dirty="0">
                <a:solidFill>
                  <a:schemeClr val="accent1"/>
                </a:solidFill>
              </a:rPr>
              <a:t>Administration Features</a:t>
            </a:r>
          </a:p>
          <a:p>
            <a:r>
              <a:rPr lang="en-US" dirty="0">
                <a:solidFill>
                  <a:schemeClr val="accent1"/>
                </a:solidFill>
              </a:rPr>
              <a:t>Technical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319D91-0BFA-BF7A-ABC8-482B1B50B1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Vehicle Rental Management System</a:t>
            </a:r>
          </a:p>
          <a:p>
            <a:r>
              <a:rPr lang="en-US" dirty="0">
                <a:solidFill>
                  <a:schemeClr val="accent1"/>
                </a:solidFill>
              </a:rPr>
              <a:t>Allows users to reserve vehicles with specific date ranges for pickup and drop-offs</a:t>
            </a:r>
          </a:p>
          <a:p>
            <a:r>
              <a:rPr lang="en-US" dirty="0">
                <a:solidFill>
                  <a:schemeClr val="accent1"/>
                </a:solidFill>
              </a:rPr>
              <a:t>Allows users to manage their reservations and profiles</a:t>
            </a:r>
          </a:p>
          <a:p>
            <a:r>
              <a:rPr lang="en-US" dirty="0">
                <a:solidFill>
                  <a:schemeClr val="accent1"/>
                </a:solidFill>
              </a:rPr>
              <a:t>Allows administrators to access and manage all data information for reservations, users, and vehicles</a:t>
            </a:r>
          </a:p>
        </p:txBody>
      </p:sp>
    </p:spTree>
    <p:extLst>
      <p:ext uri="{BB962C8B-B14F-4D97-AF65-F5344CB8AC3E}">
        <p14:creationId xmlns:p14="http://schemas.microsoft.com/office/powerpoint/2010/main" val="194831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481F5-32D2-8906-399D-DF324106E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52FA9F-08E6-E352-2871-537243BEE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6308DE-BC4E-A8C8-E03E-345DB0DE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User Interface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AD44-5ACF-56FA-A70F-C9E1EB0E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Framework: JavaFX for GUI 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MVC Architecture: 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 data for business logic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data and handle user interaction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 flow of data between the model and view</a:t>
            </a:r>
          </a:p>
          <a:p>
            <a:pPr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 Handling: Use Event listeners for user interactions i.e. button clicks</a:t>
            </a:r>
          </a:p>
          <a:p>
            <a:pPr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 Validation: Implement input validation before sending to business logic layer</a:t>
            </a:r>
          </a:p>
        </p:txBody>
      </p:sp>
    </p:spTree>
    <p:extLst>
      <p:ext uri="{BB962C8B-B14F-4D97-AF65-F5344CB8AC3E}">
        <p14:creationId xmlns:p14="http://schemas.microsoft.com/office/powerpoint/2010/main" val="128228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9022B-508A-980D-F3EA-E7EC3537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1B531-AE36-5E54-99A8-38CFE55E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20E95F-0BBE-B9C2-458A-2FCBABA6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Business Logic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7AFB-73F2-0436-99BE-28FE1B58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041721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Classes: Create service classes such as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encapsulate the business logic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Handling: Implement custom exceptions to handle business logic errors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Collections and Generics: Use collections (e.g.,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ArrayList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HashMap) to manage lists of vehicles, users, and reservations. </a:t>
            </a:r>
            <a:endParaRPr lang="en-US" kern="100" dirty="0">
              <a:solidFill>
                <a:schemeClr val="bg1"/>
              </a:solidFill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Interfaces: Define interfaces for services (e.g.,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IVehicleService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IUserService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allow for testing and implementation of different service strategies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57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2C0FC-2389-2C95-DB87-3DEF2249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32B0DE-7598-CE59-15F3-9F24BBD2D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9C11A0-065C-6D97-1841-BC9C5887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Database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A3989-AEE3-3BCB-759A-B3CE825D7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041721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Management: Use JDBC (Java Database Connectivity) to connect to the database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Queries: Write SQL queries for CRUD (Create, Read, Update, Delete) operations. Use prepared statements to prevent SQL injection attacks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4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C648B-4D07-ECD2-E25D-B8C968DA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7D47F0-4608-6D99-370F-B44382B1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111D23-EDC2-DDFF-854C-F7B362751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C9B89A-CE40-6BE2-A191-8F604D9C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AA198FA-35E0-33E1-0DD3-5EABD98AA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D768883F-F80E-5C7C-D57E-9F6037CA4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0B9515F-DFBB-C805-D7B3-A5B6CE7A9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5E1FE6B-FA82-2805-586F-9C25041E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CC318DF-6083-695B-6DED-3CF1DC446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D95892A-5EB5-EE42-C23A-7B2AA2715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F6E6936-945D-84C1-8994-711F3AF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F5836F-49AC-4F60-0968-2D4C2B6EF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Transparent UI design">
            <a:extLst>
              <a:ext uri="{FF2B5EF4-FFF2-40B4-BE49-F238E27FC236}">
                <a16:creationId xmlns:a16="http://schemas.microsoft.com/office/drawing/2014/main" id="{F3058749-55C7-EF3A-8AC4-205206930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1155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06F53-DC1A-A880-1730-31594B83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GUI Mockup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E02655-0044-D0F8-9118-841012C78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88FE44-C7AC-6EAA-EA63-4B62C6A91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E16E972D-8492-DAE8-8189-9E8611F8B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7845E95-5168-8031-4F6C-88CC3BBE5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DB4F8AB-263E-7583-142C-518FEB0A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00853659-AB36-D3E5-3CF7-7FCD99E60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5C92CAF6-15CA-B656-CE06-0B26FF456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2AF8F18D-ADC8-8595-DE42-6E4C948EE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5004C404-0EE1-ED0F-05D0-F8E3AC7F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ADD11-41B6-2EE7-5F8B-927E21B6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6E7F51-A312-BCF3-FDEB-C5A4F0841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0BC58E-4010-E7ED-705B-0ECD16A6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5" y="0"/>
            <a:ext cx="808785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7A673-E89A-B7D4-3D98-46708CCC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82311-0096-5671-CAC3-AD31AB10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3" y="37626"/>
            <a:ext cx="676369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81C04-A4CB-347E-3CD5-42D558C3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807C9-3E6B-CD48-BBAA-6C4D2602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6" y="0"/>
            <a:ext cx="6649378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5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79D06-BB0B-1F6F-7F98-9550503F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51460-9515-5DA7-7A35-0F85CA26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6" y="0"/>
            <a:ext cx="6792273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97E32-B8EE-D449-76A2-F308254C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BC987-3177-882D-2F37-855DC962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3" y="0"/>
            <a:ext cx="6820852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EB1D-FBCE-0B4A-1D06-93D65CF9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77D1AA-AC6F-B880-17F8-8FB25462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25" y="0"/>
            <a:ext cx="6049219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1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4385A-7337-2A9F-94B5-B6E43FCD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22DED6-212E-FF33-DE55-6FA383156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886F55-C418-1649-E62E-3E815EF9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5879-CB79-7A93-0F5E-DC892904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for an account and manage profile details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vehicles and filter by type and availability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Reserve vehicles by entering pick up and drop-off dates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notifications about overlapping reservations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and manage their reservation histo</a:t>
            </a: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0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7B72-0706-6CB6-C440-472B5FA9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35305D-8CA1-DC85-A7EF-A5AD4ECF4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2B0874B-D7B7-DE60-EB86-9562C507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4540CB-CC08-23B5-5FD1-D07983FA6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F61A85-95B3-79BD-CED3-B60781674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DCEBF45F-C390-28C5-A54F-10F353DF8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793FB3AE-5FEA-E10B-5E9B-CA9BC3C39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9574079-3FD1-19CD-5FDD-279C9DCA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2DA250E-3A20-86BC-CAB8-DA7FFD170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C3E7C56-CF3B-0EA5-0CA9-2B457319E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7D2695-1165-76E3-27FF-C3521F488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E3A83E2-337B-AC8C-FA6F-16BC946BE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Close-up of a wooden maze">
            <a:extLst>
              <a:ext uri="{FF2B5EF4-FFF2-40B4-BE49-F238E27FC236}">
                <a16:creationId xmlns:a16="http://schemas.microsoft.com/office/drawing/2014/main" id="{22B7CCB0-5357-3EC1-A835-9E79BEC31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480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94F67-5FCB-B655-1AFD-55CBD391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1" y="2496866"/>
            <a:ext cx="4088190" cy="23690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Phase 1</a:t>
            </a:r>
            <a:br>
              <a:rPr lang="en-US" sz="4800" dirty="0"/>
            </a:br>
            <a:r>
              <a:rPr lang="en-US" sz="4800" dirty="0"/>
              <a:t>Logic and Data Validation	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78D0EB-5E76-D343-7CAA-2BA15DFF5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192473-447E-C905-981A-0E763B1FD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9241DFB9-5D0E-7EB9-CAAF-AD1F52ED5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6DBD9809-9068-BA07-3D39-40F72ACFA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3A497E14-6D08-5869-FD67-267249CB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B87B50C4-5333-232C-65AD-089BA3B05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74AB9D3-FBF6-A0D1-9DD2-78063F171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F9F55A5F-F6A8-5999-8FDB-08C888F3D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8A41C7DC-46DE-CC42-04E4-3F207C860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54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47653-4194-D77D-DD6B-39E9F207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A6585A-28CB-8D45-1F83-932DF04D9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8697B3-5951-1749-0254-F29EF7A0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C480-3A96-C2BB-530A-20CC11E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1041721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CRUD operations and custom actions using Java objects.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 user input to prevent invalid data entry and ensure program stability.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kern="100" dirty="0">
              <a:solidFill>
                <a:schemeClr val="bg1"/>
              </a:solidFill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*No GUI needed in this phase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*No database needed in this phase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42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86976-9724-BA71-5BB0-E8714EC6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17A71E-DF1A-D99E-8F8A-4522D4CD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E63AE0-BA40-0136-4D96-D470F6B7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0CF4-DBEB-4410-BFEB-29427FA0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Use IntelliJ IDEA as the main IDE for development.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Organize the project into packages: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com.example.project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(root package)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com.example.project.models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(for User, Vehicle, Reservation)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com.example.project.services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(for business logic and CRUD operations)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com.example.project.utils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(for utility classes, e.g., input validation)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com.example.project.cli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(for command-line interface handling)</a:t>
            </a:r>
          </a:p>
        </p:txBody>
      </p:sp>
    </p:spTree>
    <p:extLst>
      <p:ext uri="{BB962C8B-B14F-4D97-AF65-F5344CB8AC3E}">
        <p14:creationId xmlns:p14="http://schemas.microsoft.com/office/powerpoint/2010/main" val="4294072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CFF56-F37C-977B-5F43-A6DDFA93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6AFE1-3A77-29B7-CA38-05A89CFB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635899-E09D-0734-5CA9-78E51950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0FE20-3738-8E05-88D7-B348EE3EC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Naming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Phase-1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Phase-2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-3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5014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C1BBA-4CBC-66D0-F766-6E33C2C5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D9DA9F-5041-FBC8-308C-BD8BE3DA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AE5E65-594C-A2FE-829F-5149ADEF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9221-40D7-339E-FF7D-28D96CE8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Class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Attributes: id,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email, password,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reservations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Methods: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Constructor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Getters and Setters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addReservation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(Reservation reservation): void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2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7558B-850E-B867-05AA-090CFFDD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D2D015-98FA-EFE1-DEC0-B83C72B1D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194AD8-E7E0-315A-7A32-46C96E19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C4484-8FA6-109B-1005-499A3F44A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 Class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Attributes: id,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model, year, milage,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pricePerDay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reservations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Methods: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Constructor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Getters and Setters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addReservation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(Reservation reservation): void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65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B2A68-3109-E263-650C-6A8E6B1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44D925-34BF-CC7D-D8D8-E9E9ACED9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A91B2A-60A2-DB52-F6AA-23FCD6D8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37E61-7E73-A053-EE72-4F1C24822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 Class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Attributes: id,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pickupDate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dropOffDate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totalCharge</a:t>
            </a: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Methods: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Constructor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Getters and Setters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13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C1FB7-6B94-EC39-B822-F5933B30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40B235-8520-39AB-AC46-AAD21AEC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6CF20-22E4-515B-C656-21F09AC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CRUD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6312-2048-04BF-CE08-E72DCCEB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 Class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ReservationService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..)</a:t>
            </a:r>
            <a:endParaRPr lang="en-US" kern="100" dirty="0">
              <a:solidFill>
                <a:schemeClr val="bg1"/>
              </a:solidFill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for managing CRUD operations: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 user):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User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 user):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Similar methods for Vehicle and Reservation.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45964-385F-C253-46FF-8B688792B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2C5DA6-B170-E3DB-C9FF-5F8C0F114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F065BE-3EC1-01F5-2E3A-6885620F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Input Validation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E7A7-2735-BC41-B287-1F73AFE6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for validating user input: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validateEmail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(String email):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validateDate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LocalDate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date):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validateUserData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 user): Boolean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Similar methods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1397486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2356A-7901-7317-77CC-6783896A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E7C05F-FBDC-BCD4-FBAF-C6A80C03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EB2087-5029-6E92-D270-950EF33D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CLI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5FFE7-8EE7-FB33-849E-D373ED77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816638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for handling user interactions via the CLI: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showMenu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loadDataFromFile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filePath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addNewUser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addNewVehicle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addNewReservation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Similar methods for CLI handler</a:t>
            </a:r>
          </a:p>
        </p:txBody>
      </p:sp>
    </p:spTree>
    <p:extLst>
      <p:ext uri="{BB962C8B-B14F-4D97-AF65-F5344CB8AC3E}">
        <p14:creationId xmlns:p14="http://schemas.microsoft.com/office/powerpoint/2010/main" val="35759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3C9AB-F6DD-2360-005E-AD291DE90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24B33E-7BB5-6EC8-08F4-0C146DB8D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238DF0-AE6F-8FE1-A512-B650477B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Administrator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7C90-1A6B-A638-2387-36C8C15DA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and manage all vehicles, reservations, and user accounts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or cancel reservations when necessary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Resolve conflicts between overlapping reservations or user accounts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67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65F83-20EC-78B6-C69E-0A13C1F7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E6FCC1F-BF60-3816-E584-CCB89F1B1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5F1D9B-E0A5-550B-A934-E7125D34C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002EAE-E6CE-8899-A8C9-C1B7318E3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2535201-40D9-71F3-C95D-DD43A2BD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C1A9B34-0E97-C3D5-D1B1-7DFC4563C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9EA54FF-494B-4600-D698-B5E079702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78C54F1-325F-C003-8D58-881AC6F5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1387750-2E44-6F49-29BF-7F83FD1A4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0348A6E-2BEC-C053-CC0A-FCED48C2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593C462-0083-214D-BC9C-17F5C9A9A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0220798-9DBE-B367-9918-C6C310110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Hands repairing computer tech component">
            <a:extLst>
              <a:ext uri="{FF2B5EF4-FFF2-40B4-BE49-F238E27FC236}">
                <a16:creationId xmlns:a16="http://schemas.microsoft.com/office/drawing/2014/main" id="{113896EC-EF16-0285-68BA-06DE6C2C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4" r="1149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DB937-DBB0-29F2-D648-76618CEF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1" y="24968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Phase 2</a:t>
            </a:r>
            <a:br>
              <a:rPr lang="en-US" sz="4800" dirty="0"/>
            </a:br>
            <a:r>
              <a:rPr lang="en-US" sz="4800" dirty="0"/>
              <a:t>Testing	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2CB6C7-8AD8-ECB5-7155-F803AECD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0D8ACD-5D97-6AD0-F514-E25AD3109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8E2A23D1-8901-DD1A-F1BD-60D9A8008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792ECD6A-D00C-8949-555D-C1C608FB2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11065352-FAC4-89E0-8AFD-11D581F2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4B62D4DE-BE63-A0E8-8C02-C56A71F19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69284262-CAD4-FA40-D7C1-96EAE20B1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5E016DC4-CA43-9279-E45D-D1FF2BF4A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7CC13F38-0A40-5E2F-B869-5669596D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1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CF42F-307F-F848-1763-88B194A3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D96527-2019-9552-AB5B-41B1F260A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B380E7-BDE9-1037-0E1F-711FA997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7F2B-1348-FBA9-FEFA-B864AA8CE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the logic implemented in Phase 1 using unit tests.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 any bugs and enhance functionality.</a:t>
            </a:r>
          </a:p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*No GUI needed in this phase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*No database needed in this phase</a:t>
            </a:r>
          </a:p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42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2002C-8CAF-A994-95C7-8ACB17E25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25AC0C-6B25-AADE-7E83-818D2C18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9A1139-042B-AA5B-894B-3D47E524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5272E-9312-C643-C826-C0D539DE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Classes (using JUnit)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UserServiceTest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VehicleServiceTest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ReservationServiceTest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Each class should contain test methods for each CRUD operation: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testCreateUser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testReadUser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testUpdateUser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testDeleteUser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</p:txBody>
      </p:sp>
    </p:spTree>
    <p:extLst>
      <p:ext uri="{BB962C8B-B14F-4D97-AF65-F5344CB8AC3E}">
        <p14:creationId xmlns:p14="http://schemas.microsoft.com/office/powerpoint/2010/main" val="370556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AE928-B565-A7CC-4AE7-E89BAEEC2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BA92D1-58E6-4843-FEF7-053D40A6F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36A2FE-63B8-C40D-8630-42A4A9DE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D085-ABE4-EDCF-801F-43D41F03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Manually create test data within the test classes to validate functionality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tests to verify exceptions during file handling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Run tests and review results in the CLI.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Fix identified bugs and re-test to ensure stability.</a:t>
            </a:r>
          </a:p>
        </p:txBody>
      </p:sp>
    </p:spTree>
    <p:extLst>
      <p:ext uri="{BB962C8B-B14F-4D97-AF65-F5344CB8AC3E}">
        <p14:creationId xmlns:p14="http://schemas.microsoft.com/office/powerpoint/2010/main" val="4155871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F74C1-287D-5E2D-C3FD-33507ABE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9F58D6-474E-09AF-23D4-7364F0F4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46CD5A-7CD3-10B3-1368-A2900AFEA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745EBC-F6FF-86CD-B0E6-8BC23C02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11A9C35A-03BE-D620-B0D4-55A27024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8C43013C-D31D-5925-23CD-34D70D96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53382C4-2A55-520B-48E8-6C01B4C13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28DD8316-F9EB-8734-6096-5F92DA2A3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6C9AD0-0867-451D-3EE2-2CE9201B5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EBF0E681-6DD6-3F91-AA3C-C721096A1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1812FB-1A2E-463F-27DE-0E0BFC448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F7EAB1E-7CBD-B128-6B50-CA2F6A2D0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Ocean view in purple light">
            <a:extLst>
              <a:ext uri="{FF2B5EF4-FFF2-40B4-BE49-F238E27FC236}">
                <a16:creationId xmlns:a16="http://schemas.microsoft.com/office/drawing/2014/main" id="{7CFEA7C0-F0B3-DF9E-7AE9-6B5A0E94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r="186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7C00C-CBF8-17F8-913D-676627F5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1" y="24968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Phase 3</a:t>
            </a:r>
            <a:br>
              <a:rPr lang="en-US" sz="4800" dirty="0"/>
            </a:br>
            <a:r>
              <a:rPr lang="en-US" sz="4800" dirty="0"/>
              <a:t>GUI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1CF503-83C3-8D71-A082-0FD3910ED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55CEAE-2AE5-43F8-148A-AF49322F1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73BA1330-59D4-21CB-F5D0-9AFE7A73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DE2F7487-F654-1BF9-CC64-C8E9658F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B638CBED-5A16-6BB2-7328-CAB6F6EF9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9D12FA2C-ED22-2C2B-5377-A11993357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35CD8CBF-0D07-EECA-FD26-6CD26AF1B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032C4EE5-D1D1-0404-896D-8E742882D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FE825993-F45E-D78A-705E-009CE6ECB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7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A8078-779F-6519-3F20-95B80ED6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0BF0B0-2486-ACF1-4201-D218F4D3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28856C-EFE0-DA02-83C9-ABA424DB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7134-654E-7FD6-C356-B4D47EB4D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a graphical user interface to the project.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all CRUD operations and custom actions through the GUI.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*No database needed in this phase</a:t>
            </a:r>
          </a:p>
        </p:txBody>
      </p:sp>
    </p:spTree>
    <p:extLst>
      <p:ext uri="{BB962C8B-B14F-4D97-AF65-F5344CB8AC3E}">
        <p14:creationId xmlns:p14="http://schemas.microsoft.com/office/powerpoint/2010/main" val="1721733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B4EC7-677C-A63D-3E99-277E97AE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4942EA-436F-CADC-127C-9683DD99E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5A740C-6281-6AE8-E7BD-BE6D48A0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857-61A3-E941-7EB2-8DCADDEF3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GUI Class (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MainFrame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Methods for initializing the GUI components: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initializeUI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createMenuBar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createUserForm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createVehicleForm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createReservationForm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1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5531F-910D-92BF-5A23-E442F545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2FE17F-55F4-D64F-3F09-B57CD5EAE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9C0BC7-D273-3374-3382-35F64E95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4D5-960A-5665-BB1F-3D867C1DB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 fontScale="92500" lnSpcReduction="20000"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 Handlers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Implement action listeners for buttons: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onAddUserButtonClicked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onAddVehicleButtonClicked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onLoadDataButtonClicked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void</a:t>
            </a: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5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5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Validation: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5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Use the validation utility from Phase 1 to validate inputs in the GUI.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5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5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Handling: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5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Display all outputs in GUI components (e.g., text areas, labels).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27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4EF3C-AEE0-2CEC-7B49-26CED3B5A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F89208-E905-7A46-84F8-86833392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0793047-B6F4-A014-4B8B-A754831D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05A75-CE7C-7BE6-3A87-AC759F6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7E4644A7-671E-B890-65FD-ED0E6C0EA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2D7A3BA-04D2-DBB3-1045-16BBB4FBB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D2A99CD-9C3A-7F39-E548-366000D08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C3238AF-9A2F-1A66-F76B-FF7193E17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AA84E5F-231E-A314-DE8A-5741E584F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856AD20-2208-95DA-EABE-16D533069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AC4F030-D73F-903E-BC42-F91BA80A4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EEDEAFE-E904-0F25-68A2-5B5B2550E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819DEC5F-3E58-76DD-BFAB-5D10EE436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r="1150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00546-9692-9132-EFE7-1B96F409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1" y="24968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Phase 4</a:t>
            </a:r>
            <a:br>
              <a:rPr lang="en-US" sz="4800" dirty="0"/>
            </a:br>
            <a:r>
              <a:rPr lang="en-US" sz="4800" dirty="0"/>
              <a:t>Database Integration	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7618ED-5B88-53F1-5409-290DA5F7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3ECA6-25CC-4D18-64B5-50362384D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B06BAC18-DAC4-B00A-72D3-6C39B278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28B89D5E-2559-EAFB-65E2-E27DDAC1B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7F827A35-3892-E669-E54A-EC46CF482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77A69C50-8176-BA3D-4178-A14D262F9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AD30CC5-2DA9-462A-FB1B-1FD36369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18950E79-5DF1-9228-3E1B-C6286DE79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CE927D9-F170-554C-9453-8B8C0167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16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E15D9-B39D-EAAF-4DA3-0DB5F561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0382B8-BC54-162F-5795-5FF9E97DF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C6D5CC-B202-DB89-D4D5-1E434263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1032-A862-8652-D69E-99433ACD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a database into the project to manage data persistence.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CRUD operations and custom actions using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74938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4D8AE-1D71-C582-9441-5F1F1730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2F4002-C35A-0100-B157-E7102B349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CD193B-636B-AE4B-03F8-B5A84ED9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Technical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F806-CF29-D2AE-1964-7A7401F5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backend to handle user logins, data storage, and business logic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user friendly frontend that works well on a desktop environment with the capability of later being redesigned to work on other platform resolutions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database to keep track of users, vehicles, and reservations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and notifications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13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6A7FB-C514-50A2-7F33-3169DA33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D7A45-03C0-A478-D6A7-D8B1A83F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D3006D2-0D8F-553A-CE77-66B7C3F3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FE72-D878-96A2-EF11-46083FA3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Connection Class (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DatabaseConnection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Methods for establishing and managing database connections:</a:t>
            </a:r>
            <a:endParaRPr lang="en-US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Create a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DatabaseConnection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 to manage connections.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Implement connect() and disconnect() methods to handle opening and closing database connections efficiently.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3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C0C21-421C-2067-203A-16201377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0B3CA2-E0CD-0695-4887-5EC995233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7E9951-209F-5878-1EC3-26DFB669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Potential Classes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71C85-50DE-7FAC-62FA-1149854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Service Classes 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2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UserDatabaseService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VehicleDatabaseService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ReservationDatabaseService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Implement methods to interact with the database: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 user):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User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 user):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deleteUser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US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void</a:t>
            </a:r>
          </a:p>
          <a:p>
            <a:pPr lvl="2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Similar methods for Vehicle and Reservation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54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A2181-5772-20B6-099B-D28DC7F0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C0156-7031-306D-C5BB-D3A47ED0C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C364D3-B302-08FF-BD26-AA1C44FE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SQL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A52D7-CDFA-EEE0-B47B-5F3EB47F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lnSpc>
                <a:spcPct val="107000"/>
              </a:lnSpc>
              <a:buNone/>
            </a:pPr>
            <a:r>
              <a:rPr lang="en-US" sz="16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Prepared Statements to prevent SQL injection attacks.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6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all SQL commands parameterize inputs to enhance security.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6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57150" indent="0">
              <a:lnSpc>
                <a:spcPct val="107000"/>
              </a:lnSpc>
              <a:buNone/>
            </a:pPr>
            <a:endParaRPr lang="en-US" sz="1600" kern="100" dirty="0">
              <a:solidFill>
                <a:schemeClr val="bg1"/>
              </a:solidFill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lnSpc>
                <a:spcPct val="107000"/>
              </a:lnSpc>
              <a:buNone/>
            </a:pP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"INSERT INTO users (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email) VALUES (?, ?, ?)";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PreparedStatement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preparedStatement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connection.prepareStatement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preparedStatement.setString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(1,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user.getFirstName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());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preparedStatement.setString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user.getLastName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());</a:t>
            </a:r>
          </a:p>
          <a:p>
            <a:pPr marL="57150" indent="0">
              <a:lnSpc>
                <a:spcPct val="107000"/>
              </a:lnSpc>
              <a:buNone/>
            </a:pP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preparedStatement.setString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 </a:t>
            </a:r>
            <a:r>
              <a:rPr lang="en-US" sz="11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user.getEmail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4471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D9F98-4CAD-9C04-D8E9-D2FFDA89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6D77BC-8D24-1701-6EBE-A84813298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10F821-3F6C-CD2C-93EC-FAEB05E8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Error Handling and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60BF-5DFC-541C-EC59-018B1253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15" y="813144"/>
            <a:ext cx="5501210" cy="5224724"/>
          </a:xfrm>
        </p:spPr>
        <p:txBody>
          <a:bodyPr anchor="ctr">
            <a:normAutofit/>
          </a:bodyPr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Handling:</a:t>
            </a:r>
          </a:p>
          <a:p>
            <a:pPr marL="685800"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error handling for SQL operations, catching exceptions and providing meaningful feedback to users.</a:t>
            </a:r>
          </a:p>
          <a:p>
            <a:pPr marL="685800"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possible, log errors for debugging purposes.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Transactions: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transactions for operations involving multiple steps to maintain data integrity.</a:t>
            </a:r>
          </a:p>
          <a:p>
            <a:pPr lv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of transaction management:</a:t>
            </a:r>
            <a:endParaRPr lang="en-US" sz="1400" kern="100" dirty="0">
              <a:solidFill>
                <a:schemeClr val="bg1"/>
              </a:solidFill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lnSpc>
                <a:spcPct val="107000"/>
              </a:lnSpc>
              <a:buNone/>
            </a:pPr>
            <a:endParaRPr lang="en-US" sz="16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54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0418A-7B20-974D-3486-05961D1C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379A-9BB3-69DA-E561-3FE7177CE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6035" y="0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EB9D0-5150-C836-25F8-FB956844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6034" y="3249132"/>
            <a:ext cx="4299666" cy="87104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For your attention!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6E50EA8-149D-9FBE-6F59-ABD10FBAF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121" y="1856934"/>
            <a:ext cx="2389751" cy="23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FC00B-72C7-E18A-F101-52F5028F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high angle view of a drawing compass and a ruler on a diagram">
            <a:extLst>
              <a:ext uri="{FF2B5EF4-FFF2-40B4-BE49-F238E27FC236}">
                <a16:creationId xmlns:a16="http://schemas.microsoft.com/office/drawing/2014/main" id="{7F8982FE-C134-3A4B-323E-82E72746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0" r="1169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4DF8F-0847-B47A-32E5-A3ED520D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UML Class Diagrams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8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045EB-38F4-3F41-391E-1D13AB0F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CFD0-3A2E-4D46-D3DD-3D1AFDAD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User Diagram</a:t>
            </a:r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7D3F11-3FA4-A433-C964-EE2FAD9D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2381026"/>
            <a:ext cx="5993059" cy="33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52251-F649-AF97-3C77-86302CDA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E478A-DF5B-173C-18A7-DBDA4F6B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930FCE-039E-B7AD-E758-C1CD0F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9123-89E3-66AD-929B-9878F4B68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id: Unique identifier for the user.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User's first name.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User's last name.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email: User's email address.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password: User's password for authentication.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Indicates if the user is a "user" or "admin".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reservations: A list of Reservation objects associated with the user.</a:t>
            </a:r>
          </a:p>
        </p:txBody>
      </p:sp>
    </p:spTree>
    <p:extLst>
      <p:ext uri="{BB962C8B-B14F-4D97-AF65-F5344CB8AC3E}">
        <p14:creationId xmlns:p14="http://schemas.microsoft.com/office/powerpoint/2010/main" val="82473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9D48D-8C8C-7908-67C0-A0E273A7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C55840-BE54-313B-0087-54BA92CCD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5AC8A1-DAD8-D47F-9FF3-74E0EB6C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8DC0-42EB-E357-8D7E-B491CCEC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3" y="394607"/>
            <a:ext cx="5501210" cy="5224724"/>
          </a:xfrm>
        </p:spPr>
        <p:txBody>
          <a:bodyPr anchor="ctr">
            <a:normAutofit fontScale="85000" lnSpcReduction="10000"/>
          </a:bodyPr>
          <a:lstStyle/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bg1"/>
              </a:solidFill>
              <a:effectLst/>
              <a:latin typeface="Grandview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Constructor: Initializes a new User object.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getId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user's ID.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getFirstName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user's first name.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getLastName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user's last name.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getEmail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user's email.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getPassword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user's password (consider security implications).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getAccountType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account type.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getReservations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 Returns the list of reservations made by the user.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addReservation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(reservation: Reservation): Adds a reservation to the user's list.</a:t>
            </a:r>
          </a:p>
          <a:p>
            <a:pPr marR="0"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Return Type: void because it modifies the state of the object without needing to return a value.</a:t>
            </a:r>
          </a:p>
        </p:txBody>
      </p:sp>
    </p:spTree>
    <p:extLst>
      <p:ext uri="{BB962C8B-B14F-4D97-AF65-F5344CB8AC3E}">
        <p14:creationId xmlns:p14="http://schemas.microsoft.com/office/powerpoint/2010/main" val="7501669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rgbClr val="E7E7E7"/>
      </a:lt1>
      <a:dk2>
        <a:srgbClr val="E7E7E7"/>
      </a:dk2>
      <a:lt2>
        <a:srgbClr val="171717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427</TotalTime>
  <Words>1867</Words>
  <Application>Microsoft Office PowerPoint</Application>
  <PresentationFormat>Widescreen</PresentationFormat>
  <Paragraphs>322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Arial</vt:lpstr>
      <vt:lpstr>Calibri</vt:lpstr>
      <vt:lpstr>Grandview</vt:lpstr>
      <vt:lpstr>Trebuchet MS</vt:lpstr>
      <vt:lpstr>Wingdings 3</vt:lpstr>
      <vt:lpstr>Facet</vt:lpstr>
      <vt:lpstr>Module 5 Implementation Plan with Tiered Architecture </vt:lpstr>
      <vt:lpstr>Zoomly Introduction and Recap</vt:lpstr>
      <vt:lpstr>User Features</vt:lpstr>
      <vt:lpstr>Administrator Features</vt:lpstr>
      <vt:lpstr>Technical Considerations</vt:lpstr>
      <vt:lpstr>UML Class Diagrams</vt:lpstr>
      <vt:lpstr>User Diagram</vt:lpstr>
      <vt:lpstr>Attributes</vt:lpstr>
      <vt:lpstr>Methods</vt:lpstr>
      <vt:lpstr>Vehicle Diagram</vt:lpstr>
      <vt:lpstr>Attributes</vt:lpstr>
      <vt:lpstr>Methods</vt:lpstr>
      <vt:lpstr>Vehicle Diagram</vt:lpstr>
      <vt:lpstr>Attributes</vt:lpstr>
      <vt:lpstr>Methods</vt:lpstr>
      <vt:lpstr>Architecture</vt:lpstr>
      <vt:lpstr>Client Server </vt:lpstr>
      <vt:lpstr>Other Considerations</vt:lpstr>
      <vt:lpstr>Coding Strategy</vt:lpstr>
      <vt:lpstr>User Interface Layer</vt:lpstr>
      <vt:lpstr>Business Logic Layer</vt:lpstr>
      <vt:lpstr>Database Layer</vt:lpstr>
      <vt:lpstr>GUI Mockup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 Logic and Data Validation </vt:lpstr>
      <vt:lpstr>Objectives </vt:lpstr>
      <vt:lpstr>Project Structure</vt:lpstr>
      <vt:lpstr>Version Control</vt:lpstr>
      <vt:lpstr>Potential Classes and Methods</vt:lpstr>
      <vt:lpstr>Potential Classes and Methods</vt:lpstr>
      <vt:lpstr>Potential Classes and Methods</vt:lpstr>
      <vt:lpstr>CRUD Service Classes</vt:lpstr>
      <vt:lpstr>Input Validation Utility</vt:lpstr>
      <vt:lpstr>CLI Handler</vt:lpstr>
      <vt:lpstr>Phase 2 Testing </vt:lpstr>
      <vt:lpstr>Objectives</vt:lpstr>
      <vt:lpstr>Potential Classes and Methods</vt:lpstr>
      <vt:lpstr>Execution</vt:lpstr>
      <vt:lpstr>Phase 3 GUI</vt:lpstr>
      <vt:lpstr>Objectives</vt:lpstr>
      <vt:lpstr>Potential Classes and Methods</vt:lpstr>
      <vt:lpstr>Potential Classes and Methods</vt:lpstr>
      <vt:lpstr>Phase 4 Database Integration </vt:lpstr>
      <vt:lpstr>Objectives</vt:lpstr>
      <vt:lpstr>Potential Classes and Methods</vt:lpstr>
      <vt:lpstr>Potential Classes and Methods</vt:lpstr>
      <vt:lpstr>SQL Parameters</vt:lpstr>
      <vt:lpstr>Error Handling and Transactions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Winter</dc:creator>
  <cp:lastModifiedBy>David Winter</cp:lastModifiedBy>
  <cp:revision>14</cp:revision>
  <dcterms:created xsi:type="dcterms:W3CDTF">2025-02-02T01:45:31Z</dcterms:created>
  <dcterms:modified xsi:type="dcterms:W3CDTF">2025-02-10T04:52:06Z</dcterms:modified>
</cp:coreProperties>
</file>